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7" r:id="rId4"/>
    <p:sldId id="291" r:id="rId5"/>
    <p:sldId id="292" r:id="rId6"/>
    <p:sldId id="295" r:id="rId7"/>
    <p:sldId id="294" r:id="rId8"/>
    <p:sldId id="296" r:id="rId9"/>
    <p:sldId id="301" r:id="rId10"/>
    <p:sldId id="259" r:id="rId11"/>
    <p:sldId id="298" r:id="rId12"/>
    <p:sldId id="297" r:id="rId13"/>
    <p:sldId id="300" r:id="rId14"/>
    <p:sldId id="299" r:id="rId15"/>
    <p:sldId id="302" r:id="rId16"/>
    <p:sldId id="29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BFDC5F-0954-408A-A6A6-9C935073B1BE}" v="428" dt="2024-03-29T16:27:15.45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99" autoAdjust="0"/>
    <p:restoredTop sz="94660"/>
  </p:normalViewPr>
  <p:slideViewPr>
    <p:cSldViewPr snapToGrid="0">
      <p:cViewPr>
        <p:scale>
          <a:sx n="75" d="100"/>
          <a:sy n="75" d="100"/>
        </p:scale>
        <p:origin x="638"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42f44356ca2998dd" providerId="LiveId" clId="{FA66FE31-DD96-444F-8AA8-287661D8B38F}"/>
    <pc:docChg chg="custSel addSld delSld modSld sldOrd">
      <pc:chgData name="" userId="42f44356ca2998dd" providerId="LiveId" clId="{FA66FE31-DD96-444F-8AA8-287661D8B38F}" dt="2024-03-30T05:01:57.473" v="170" actId="1076"/>
      <pc:docMkLst>
        <pc:docMk/>
      </pc:docMkLst>
      <pc:sldChg chg="ord">
        <pc:chgData name="" userId="42f44356ca2998dd" providerId="LiveId" clId="{FA66FE31-DD96-444F-8AA8-287661D8B38F}" dt="2024-03-30T04:54:09.661" v="159"/>
        <pc:sldMkLst>
          <pc:docMk/>
          <pc:sldMk cId="0" sldId="258"/>
        </pc:sldMkLst>
      </pc:sldChg>
      <pc:sldChg chg="modSp">
        <pc:chgData name="" userId="42f44356ca2998dd" providerId="LiveId" clId="{FA66FE31-DD96-444F-8AA8-287661D8B38F}" dt="2024-03-30T03:55:58.209" v="12" actId="20577"/>
        <pc:sldMkLst>
          <pc:docMk/>
          <pc:sldMk cId="2089804314" sldId="295"/>
        </pc:sldMkLst>
        <pc:spChg chg="mod">
          <ac:chgData name="" userId="42f44356ca2998dd" providerId="LiveId" clId="{FA66FE31-DD96-444F-8AA8-287661D8B38F}" dt="2024-03-30T03:55:58.209" v="12" actId="20577"/>
          <ac:spMkLst>
            <pc:docMk/>
            <pc:sldMk cId="2089804314" sldId="295"/>
            <ac:spMk id="9" creationId="{6B30F667-D09A-4677-A3C0-B5CB8ED789AD}"/>
          </ac:spMkLst>
        </pc:spChg>
      </pc:sldChg>
      <pc:sldChg chg="addSp delSp modSp">
        <pc:chgData name="" userId="42f44356ca2998dd" providerId="LiveId" clId="{FA66FE31-DD96-444F-8AA8-287661D8B38F}" dt="2024-03-30T04:39:01.338" v="19" actId="1076"/>
        <pc:sldMkLst>
          <pc:docMk/>
          <pc:sldMk cId="1893966022" sldId="298"/>
        </pc:sldMkLst>
        <pc:picChg chg="add mod">
          <ac:chgData name="" userId="42f44356ca2998dd" providerId="LiveId" clId="{FA66FE31-DD96-444F-8AA8-287661D8B38F}" dt="2024-03-30T04:39:01.338" v="19" actId="1076"/>
          <ac:picMkLst>
            <pc:docMk/>
            <pc:sldMk cId="1893966022" sldId="298"/>
            <ac:picMk id="2" creationId="{B1A162DF-61AF-4500-9DE7-631E6B5FC98F}"/>
          </ac:picMkLst>
        </pc:picChg>
        <pc:picChg chg="del">
          <ac:chgData name="" userId="42f44356ca2998dd" providerId="LiveId" clId="{FA66FE31-DD96-444F-8AA8-287661D8B38F}" dt="2024-03-30T04:37:59.311" v="17"/>
          <ac:picMkLst>
            <pc:docMk/>
            <pc:sldMk cId="1893966022" sldId="298"/>
            <ac:picMk id="5" creationId="{2EC40C30-7D13-428A-B09A-732FE099760E}"/>
          </ac:picMkLst>
        </pc:picChg>
      </pc:sldChg>
      <pc:sldChg chg="addSp delSp modSp">
        <pc:chgData name="" userId="42f44356ca2998dd" providerId="LiveId" clId="{FA66FE31-DD96-444F-8AA8-287661D8B38F}" dt="2024-03-30T04:40:30.443" v="24"/>
        <pc:sldMkLst>
          <pc:docMk/>
          <pc:sldMk cId="3415186261" sldId="299"/>
        </pc:sldMkLst>
        <pc:picChg chg="add del mod">
          <ac:chgData name="" userId="42f44356ca2998dd" providerId="LiveId" clId="{FA66FE31-DD96-444F-8AA8-287661D8B38F}" dt="2024-03-30T04:39:54.790" v="23"/>
          <ac:picMkLst>
            <pc:docMk/>
            <pc:sldMk cId="3415186261" sldId="299"/>
            <ac:picMk id="2" creationId="{B8C6D5D1-F6E0-4D35-BF0C-E227BE862441}"/>
          </ac:picMkLst>
        </pc:picChg>
        <pc:picChg chg="add">
          <ac:chgData name="" userId="42f44356ca2998dd" providerId="LiveId" clId="{FA66FE31-DD96-444F-8AA8-287661D8B38F}" dt="2024-03-30T04:40:30.443" v="24"/>
          <ac:picMkLst>
            <pc:docMk/>
            <pc:sldMk cId="3415186261" sldId="299"/>
            <ac:picMk id="3" creationId="{C68F8BAA-C92C-4228-A030-5D2CB55D5CE8}"/>
          </ac:picMkLst>
        </pc:picChg>
        <pc:picChg chg="del mod">
          <ac:chgData name="" userId="42f44356ca2998dd" providerId="LiveId" clId="{FA66FE31-DD96-444F-8AA8-287661D8B38F}" dt="2024-03-30T04:39:17.627" v="20"/>
          <ac:picMkLst>
            <pc:docMk/>
            <pc:sldMk cId="3415186261" sldId="299"/>
            <ac:picMk id="8" creationId="{54D09AF6-1087-436A-A32F-F4A7E0DEBD6C}"/>
          </ac:picMkLst>
        </pc:picChg>
      </pc:sldChg>
      <pc:sldChg chg="addSp delSp modSp">
        <pc:chgData name="" userId="42f44356ca2998dd" providerId="LiveId" clId="{FA66FE31-DD96-444F-8AA8-287661D8B38F}" dt="2024-03-30T05:01:57.473" v="170" actId="1076"/>
        <pc:sldMkLst>
          <pc:docMk/>
          <pc:sldMk cId="3801025480" sldId="301"/>
        </pc:sldMkLst>
        <pc:spChg chg="mod">
          <ac:chgData name="" userId="42f44356ca2998dd" providerId="LiveId" clId="{FA66FE31-DD96-444F-8AA8-287661D8B38F}" dt="2024-03-30T05:01:48.102" v="168" actId="1076"/>
          <ac:spMkLst>
            <pc:docMk/>
            <pc:sldMk cId="3801025480" sldId="301"/>
            <ac:spMk id="6" creationId="{535A523B-A39A-4DAA-8172-3CB70187AC15}"/>
          </ac:spMkLst>
        </pc:spChg>
        <pc:spChg chg="mod">
          <ac:chgData name="" userId="42f44356ca2998dd" providerId="LiveId" clId="{FA66FE31-DD96-444F-8AA8-287661D8B38F}" dt="2024-03-30T05:01:57.473" v="170" actId="1076"/>
          <ac:spMkLst>
            <pc:docMk/>
            <pc:sldMk cId="3801025480" sldId="301"/>
            <ac:spMk id="7" creationId="{9312A0A0-10BA-4605-8667-6634CCF6BEA9}"/>
          </ac:spMkLst>
        </pc:spChg>
        <pc:picChg chg="add mod">
          <ac:chgData name="" userId="42f44356ca2998dd" providerId="LiveId" clId="{FA66FE31-DD96-444F-8AA8-287661D8B38F}" dt="2024-03-30T05:01:41.267" v="167" actId="14100"/>
          <ac:picMkLst>
            <pc:docMk/>
            <pc:sldMk cId="3801025480" sldId="301"/>
            <ac:picMk id="2" creationId="{1B668683-25C0-4E11-879B-4C5E1C2D9426}"/>
          </ac:picMkLst>
        </pc:picChg>
        <pc:picChg chg="del mod">
          <ac:chgData name="" userId="42f44356ca2998dd" providerId="LiveId" clId="{FA66FE31-DD96-444F-8AA8-287661D8B38F}" dt="2024-03-30T05:01:21.420" v="162"/>
          <ac:picMkLst>
            <pc:docMk/>
            <pc:sldMk cId="3801025480" sldId="301"/>
            <ac:picMk id="5" creationId="{658C1A74-5AE0-4D5C-AD28-98DD1B216B2B}"/>
          </ac:picMkLst>
        </pc:picChg>
      </pc:sldChg>
      <pc:sldChg chg="addSp delSp modSp add del">
        <pc:chgData name="" userId="42f44356ca2998dd" providerId="LiveId" clId="{FA66FE31-DD96-444F-8AA8-287661D8B38F}" dt="2024-03-30T04:37:38.233" v="16" actId="2696"/>
        <pc:sldMkLst>
          <pc:docMk/>
          <pc:sldMk cId="3104094189" sldId="302"/>
        </pc:sldMkLst>
        <pc:spChg chg="del">
          <ac:chgData name="" userId="42f44356ca2998dd" providerId="LiveId" clId="{FA66FE31-DD96-444F-8AA8-287661D8B38F}" dt="2024-03-30T04:37:24.465" v="14"/>
          <ac:spMkLst>
            <pc:docMk/>
            <pc:sldMk cId="3104094189" sldId="302"/>
            <ac:spMk id="3" creationId="{6885777A-9908-4033-8DBE-1539D13E59F9}"/>
          </ac:spMkLst>
        </pc:spChg>
        <pc:spChg chg="add mod">
          <ac:chgData name="" userId="42f44356ca2998dd" providerId="LiveId" clId="{FA66FE31-DD96-444F-8AA8-287661D8B38F}" dt="2024-03-30T04:37:30.248" v="15"/>
          <ac:spMkLst>
            <pc:docMk/>
            <pc:sldMk cId="3104094189" sldId="302"/>
            <ac:spMk id="5" creationId="{4D5B5951-154F-4F8B-A0F7-6679C4811723}"/>
          </ac:spMkLst>
        </pc:spChg>
        <pc:picChg chg="add del mod">
          <ac:chgData name="" userId="42f44356ca2998dd" providerId="LiveId" clId="{FA66FE31-DD96-444F-8AA8-287661D8B38F}" dt="2024-03-30T04:37:30.248" v="15"/>
          <ac:picMkLst>
            <pc:docMk/>
            <pc:sldMk cId="3104094189" sldId="302"/>
            <ac:picMk id="4" creationId="{7BA7E1EB-C042-4F4B-90A3-A2FEE635A9A3}"/>
          </ac:picMkLst>
        </pc:picChg>
      </pc:sldChg>
      <pc:sldChg chg="addSp delSp modSp add">
        <pc:chgData name="" userId="42f44356ca2998dd" providerId="LiveId" clId="{FA66FE31-DD96-444F-8AA8-287661D8B38F}" dt="2024-03-30T04:51:41.681" v="158" actId="1076"/>
        <pc:sldMkLst>
          <pc:docMk/>
          <pc:sldMk cId="3131772707" sldId="302"/>
        </pc:sldMkLst>
        <pc:spChg chg="del">
          <ac:chgData name="" userId="42f44356ca2998dd" providerId="LiveId" clId="{FA66FE31-DD96-444F-8AA8-287661D8B38F}" dt="2024-03-30T04:46:17.551" v="27"/>
          <ac:spMkLst>
            <pc:docMk/>
            <pc:sldMk cId="3131772707" sldId="302"/>
            <ac:spMk id="2" creationId="{3B877452-0C0E-46DE-A39A-5738E5519D05}"/>
          </ac:spMkLst>
        </pc:spChg>
        <pc:spChg chg="del">
          <ac:chgData name="" userId="42f44356ca2998dd" providerId="LiveId" clId="{FA66FE31-DD96-444F-8AA8-287661D8B38F}" dt="2024-03-30T04:46:13.242" v="26"/>
          <ac:spMkLst>
            <pc:docMk/>
            <pc:sldMk cId="3131772707" sldId="302"/>
            <ac:spMk id="3" creationId="{4E7589C7-60D3-4E5E-93EF-4CCF84E4067F}"/>
          </ac:spMkLst>
        </pc:spChg>
        <pc:spChg chg="add mod">
          <ac:chgData name="" userId="42f44356ca2998dd" providerId="LiveId" clId="{FA66FE31-DD96-444F-8AA8-287661D8B38F}" dt="2024-03-30T04:49:48.211" v="145" actId="1076"/>
          <ac:spMkLst>
            <pc:docMk/>
            <pc:sldMk cId="3131772707" sldId="302"/>
            <ac:spMk id="6" creationId="{7B435D0D-5984-4FE2-81FB-9B35A3EB80DE}"/>
          </ac:spMkLst>
        </pc:spChg>
        <pc:spChg chg="add mod">
          <ac:chgData name="" userId="42f44356ca2998dd" providerId="LiveId" clId="{FA66FE31-DD96-444F-8AA8-287661D8B38F}" dt="2024-03-30T04:49:42.438" v="144" actId="1076"/>
          <ac:spMkLst>
            <pc:docMk/>
            <pc:sldMk cId="3131772707" sldId="302"/>
            <ac:spMk id="7" creationId="{C054B8F2-70EC-4F5A-B559-16B48BB8DFC7}"/>
          </ac:spMkLst>
        </pc:spChg>
        <pc:picChg chg="add del mod modCrop">
          <ac:chgData name="" userId="42f44356ca2998dd" providerId="LiveId" clId="{FA66FE31-DD96-444F-8AA8-287661D8B38F}" dt="2024-03-30T04:49:56.642" v="146"/>
          <ac:picMkLst>
            <pc:docMk/>
            <pc:sldMk cId="3131772707" sldId="302"/>
            <ac:picMk id="4" creationId="{8BF45893-B11F-42F4-A4FC-5851185DE01D}"/>
          </ac:picMkLst>
        </pc:picChg>
        <pc:picChg chg="add mod modCrop">
          <ac:chgData name="" userId="42f44356ca2998dd" providerId="LiveId" clId="{FA66FE31-DD96-444F-8AA8-287661D8B38F}" dt="2024-03-30T04:51:36.856" v="157" actId="1076"/>
          <ac:picMkLst>
            <pc:docMk/>
            <pc:sldMk cId="3131772707" sldId="302"/>
            <ac:picMk id="5" creationId="{E4EC3F6E-3E16-4162-A131-4F45FBBF7280}"/>
          </ac:picMkLst>
        </pc:picChg>
        <pc:picChg chg="add mod modCrop">
          <ac:chgData name="" userId="42f44356ca2998dd" providerId="LiveId" clId="{FA66FE31-DD96-444F-8AA8-287661D8B38F}" dt="2024-03-30T04:51:41.681" v="158" actId="1076"/>
          <ac:picMkLst>
            <pc:docMk/>
            <pc:sldMk cId="3131772707" sldId="302"/>
            <ac:picMk id="8" creationId="{0A91CEA3-9E7A-4417-9B59-5E4E7ADCD81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3/30/2024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3/30/2024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3/30/2024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3/30/2024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3/30/2024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3/30/2024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3/30/2024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3066" y="1050462"/>
            <a:ext cx="9144000" cy="2387600"/>
          </a:xfrm>
        </p:spPr>
        <p:txBody>
          <a:bodyPr>
            <a:normAutofit/>
          </a:bodyPr>
          <a:lstStyle/>
          <a:p>
            <a:r>
              <a:rPr lang="en-US" sz="4000" b="1" dirty="0">
                <a:latin typeface="Times New Roman"/>
                <a:cs typeface="Times New Roman"/>
              </a:rPr>
              <a:t>OSTEOPOROSIS PREDICTION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F48F42-A0DF-4683-8AE9-D53167BD21AD}"/>
              </a:ext>
            </a:extLst>
          </p:cNvPr>
          <p:cNvSpPr/>
          <p:nvPr/>
        </p:nvSpPr>
        <p:spPr>
          <a:xfrm>
            <a:off x="664827" y="2509484"/>
            <a:ext cx="2298899" cy="369332"/>
          </a:xfrm>
          <a:prstGeom prst="rect">
            <a:avLst/>
          </a:prstGeom>
        </p:spPr>
        <p:txBody>
          <a:bodyPr wrap="none">
            <a:spAutoFit/>
          </a:bodyPr>
          <a:lstStyle/>
          <a:p>
            <a:r>
              <a:rPr lang="en-US" b="1" dirty="0">
                <a:solidFill>
                  <a:srgbClr val="0D0D0D"/>
                </a:solidFill>
                <a:latin typeface="Times New Roman" panose="02020603050405020304" pitchFamily="18" charset="0"/>
                <a:cs typeface="Times New Roman" panose="02020603050405020304" pitchFamily="18" charset="0"/>
              </a:rPr>
              <a:t>Model Train and Test</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1A3C495-C108-43E1-B5A2-382622479054}"/>
              </a:ext>
            </a:extLst>
          </p:cNvPr>
          <p:cNvPicPr>
            <a:picLocks noChangeAspect="1"/>
          </p:cNvPicPr>
          <p:nvPr/>
        </p:nvPicPr>
        <p:blipFill rotWithShape="1">
          <a:blip r:embed="rId2">
            <a:extLst>
              <a:ext uri="{28A0092B-C50C-407E-A947-70E740481C1C}">
                <a14:useLocalDpi xmlns:a14="http://schemas.microsoft.com/office/drawing/2010/main" val="0"/>
              </a:ext>
            </a:extLst>
          </a:blip>
          <a:srcRect l="19562" t="24681" r="17113" b="64090"/>
          <a:stretch/>
        </p:blipFill>
        <p:spPr>
          <a:xfrm>
            <a:off x="664827" y="3229892"/>
            <a:ext cx="11052690" cy="863703"/>
          </a:xfrm>
          <a:prstGeom prst="rect">
            <a:avLst/>
          </a:prstGeom>
        </p:spPr>
      </p:pic>
      <p:pic>
        <p:nvPicPr>
          <p:cNvPr id="8" name="Picture 7">
            <a:extLst>
              <a:ext uri="{FF2B5EF4-FFF2-40B4-BE49-F238E27FC236}">
                <a16:creationId xmlns:a16="http://schemas.microsoft.com/office/drawing/2014/main" id="{9008A70A-16E2-46D0-A75F-A7AE9CC835C7}"/>
              </a:ext>
            </a:extLst>
          </p:cNvPr>
          <p:cNvPicPr>
            <a:picLocks noChangeAspect="1"/>
          </p:cNvPicPr>
          <p:nvPr/>
        </p:nvPicPr>
        <p:blipFill rotWithShape="1">
          <a:blip r:embed="rId2">
            <a:extLst>
              <a:ext uri="{28A0092B-C50C-407E-A947-70E740481C1C}">
                <a14:useLocalDpi xmlns:a14="http://schemas.microsoft.com/office/drawing/2010/main" val="0"/>
              </a:ext>
            </a:extLst>
          </a:blip>
          <a:srcRect l="19794" t="33858" r="15579" b="37306"/>
          <a:stretch/>
        </p:blipFill>
        <p:spPr>
          <a:xfrm>
            <a:off x="664827" y="4444671"/>
            <a:ext cx="10346248" cy="2034089"/>
          </a:xfrm>
          <a:prstGeom prst="rect">
            <a:avLst/>
          </a:prstGeom>
        </p:spPr>
      </p:pic>
      <p:sp>
        <p:nvSpPr>
          <p:cNvPr id="9" name="Rectangle 8">
            <a:extLst>
              <a:ext uri="{FF2B5EF4-FFF2-40B4-BE49-F238E27FC236}">
                <a16:creationId xmlns:a16="http://schemas.microsoft.com/office/drawing/2014/main" id="{72DA0011-FEDF-4E59-B9DD-0EDA2F5579D1}"/>
              </a:ext>
            </a:extLst>
          </p:cNvPr>
          <p:cNvSpPr/>
          <p:nvPr/>
        </p:nvSpPr>
        <p:spPr>
          <a:xfrm>
            <a:off x="664827" y="1263893"/>
            <a:ext cx="11613822" cy="646331"/>
          </a:xfrm>
          <a:prstGeom prst="rect">
            <a:avLst/>
          </a:prstGeom>
        </p:spPr>
        <p:txBody>
          <a:bodyPr wrap="square">
            <a:spAutoFit/>
          </a:bodyPr>
          <a:lstStyle/>
          <a:p>
            <a:r>
              <a:rPr lang="en-US" dirty="0">
                <a:solidFill>
                  <a:srgbClr val="474747"/>
                </a:solidFill>
                <a:latin typeface="Times New Roman" panose="02020603050405020304" pitchFamily="18" charset="0"/>
                <a:cs typeface="Times New Roman" panose="02020603050405020304" pitchFamily="18" charset="0"/>
              </a:rPr>
              <a:t>Random forest ,that </a:t>
            </a:r>
            <a:r>
              <a:rPr lang="en-US" dirty="0">
                <a:solidFill>
                  <a:srgbClr val="040C28"/>
                </a:solidFill>
                <a:latin typeface="Times New Roman" panose="02020603050405020304" pitchFamily="18" charset="0"/>
                <a:cs typeface="Times New Roman" panose="02020603050405020304" pitchFamily="18" charset="0"/>
              </a:rPr>
              <a:t>combines the output of multiple decision trees to reach a single result</a:t>
            </a:r>
            <a:r>
              <a:rPr lang="en-US" dirty="0">
                <a:solidFill>
                  <a:srgbClr val="474747"/>
                </a:solidFill>
                <a:latin typeface="Times New Roman" panose="02020603050405020304" pitchFamily="18" charset="0"/>
                <a:cs typeface="Times New Roman" panose="02020603050405020304" pitchFamily="18" charset="0"/>
              </a:rPr>
              <a:t>. Its ease of use and flexibility have fueled its adoption, as it handles both classification and regression problems.</a:t>
            </a:r>
            <a:endParaRPr lang="en-US"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A09003A4-AACD-4F4D-9743-12768F71B539}"/>
              </a:ext>
            </a:extLst>
          </p:cNvPr>
          <p:cNvSpPr/>
          <p:nvPr/>
        </p:nvSpPr>
        <p:spPr>
          <a:xfrm>
            <a:off x="4443166" y="379240"/>
            <a:ext cx="7189510" cy="523220"/>
          </a:xfrm>
          <a:prstGeom prst="rect">
            <a:avLst/>
          </a:prstGeom>
        </p:spPr>
        <p:txBody>
          <a:bodyPr wrap="square">
            <a:spAutoFit/>
          </a:bodyPr>
          <a:lstStyle/>
          <a:p>
            <a:r>
              <a:rPr lang="en-US" sz="2800" b="1" dirty="0">
                <a:solidFill>
                  <a:srgbClr val="0D0D0D"/>
                </a:solidFill>
                <a:latin typeface="Times New Roman" panose="02020603050405020304" pitchFamily="18" charset="0"/>
                <a:cs typeface="Times New Roman" panose="02020603050405020304" pitchFamily="18" charset="0"/>
              </a:rPr>
              <a:t>RANDOM FOREST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D65241-E4CB-4380-978C-4978F7B687BC}"/>
              </a:ext>
            </a:extLst>
          </p:cNvPr>
          <p:cNvPicPr>
            <a:picLocks noChangeAspect="1"/>
          </p:cNvPicPr>
          <p:nvPr/>
        </p:nvPicPr>
        <p:blipFill rotWithShape="1">
          <a:blip r:embed="rId2">
            <a:extLst>
              <a:ext uri="{28A0092B-C50C-407E-A947-70E740481C1C}">
                <a14:useLocalDpi xmlns:a14="http://schemas.microsoft.com/office/drawing/2010/main" val="0"/>
              </a:ext>
            </a:extLst>
          </a:blip>
          <a:srcRect l="19872" t="32847" r="14329" b="23635"/>
          <a:stretch/>
        </p:blipFill>
        <p:spPr>
          <a:xfrm>
            <a:off x="1319753" y="3429000"/>
            <a:ext cx="9906466" cy="2886960"/>
          </a:xfrm>
          <a:prstGeom prst="rect">
            <a:avLst/>
          </a:prstGeom>
        </p:spPr>
      </p:pic>
      <p:sp>
        <p:nvSpPr>
          <p:cNvPr id="9" name="Rectangle 8">
            <a:extLst>
              <a:ext uri="{FF2B5EF4-FFF2-40B4-BE49-F238E27FC236}">
                <a16:creationId xmlns:a16="http://schemas.microsoft.com/office/drawing/2014/main" id="{6A1A4EB5-D4A7-48F2-A545-00A15DC82AD6}"/>
              </a:ext>
            </a:extLst>
          </p:cNvPr>
          <p:cNvSpPr/>
          <p:nvPr/>
        </p:nvSpPr>
        <p:spPr>
          <a:xfrm>
            <a:off x="4371913" y="199178"/>
            <a:ext cx="5737782" cy="461665"/>
          </a:xfrm>
          <a:prstGeom prst="rect">
            <a:avLst/>
          </a:prstGeom>
        </p:spPr>
        <p:txBody>
          <a:bodyPr wrap="square">
            <a:spAutoFit/>
          </a:bodyPr>
          <a:lstStyle/>
          <a:p>
            <a:r>
              <a:rPr lang="en-US" sz="2400" b="1" dirty="0">
                <a:solidFill>
                  <a:srgbClr val="0D0D0D"/>
                </a:solidFill>
                <a:latin typeface="Times New Roman" panose="02020603050405020304" pitchFamily="18" charset="0"/>
                <a:cs typeface="Times New Roman" panose="02020603050405020304" pitchFamily="18" charset="0"/>
              </a:rPr>
              <a:t>ACCURACY</a:t>
            </a:r>
          </a:p>
        </p:txBody>
      </p:sp>
      <p:sp>
        <p:nvSpPr>
          <p:cNvPr id="10" name="Rectangle 9">
            <a:extLst>
              <a:ext uri="{FF2B5EF4-FFF2-40B4-BE49-F238E27FC236}">
                <a16:creationId xmlns:a16="http://schemas.microsoft.com/office/drawing/2014/main" id="{958424A7-BF61-41E6-9B8D-C9093179CABE}"/>
              </a:ext>
            </a:extLst>
          </p:cNvPr>
          <p:cNvSpPr/>
          <p:nvPr/>
        </p:nvSpPr>
        <p:spPr>
          <a:xfrm>
            <a:off x="3978111" y="2737432"/>
            <a:ext cx="3723588" cy="461665"/>
          </a:xfrm>
          <a:prstGeom prst="rect">
            <a:avLst/>
          </a:prstGeom>
        </p:spPr>
        <p:txBody>
          <a:bodyPr wrap="square">
            <a:spAutoFit/>
          </a:bodyPr>
          <a:lstStyle/>
          <a:p>
            <a:r>
              <a:rPr lang="en-US" sz="2400" b="1" dirty="0">
                <a:solidFill>
                  <a:srgbClr val="0D0D0D"/>
                </a:solidFill>
                <a:latin typeface="Times New Roman" panose="02020603050405020304" pitchFamily="18" charset="0"/>
                <a:cs typeface="Times New Roman" panose="02020603050405020304" pitchFamily="18" charset="0"/>
              </a:rPr>
              <a:t>CROSS VALIDATION</a:t>
            </a:r>
          </a:p>
        </p:txBody>
      </p:sp>
      <p:pic>
        <p:nvPicPr>
          <p:cNvPr id="2" name="Picture 1">
            <a:extLst>
              <a:ext uri="{FF2B5EF4-FFF2-40B4-BE49-F238E27FC236}">
                <a16:creationId xmlns:a16="http://schemas.microsoft.com/office/drawing/2014/main" id="{B1A162DF-61AF-4500-9DE7-631E6B5FC98F}"/>
              </a:ext>
            </a:extLst>
          </p:cNvPr>
          <p:cNvPicPr>
            <a:picLocks noChangeAspect="1"/>
          </p:cNvPicPr>
          <p:nvPr/>
        </p:nvPicPr>
        <p:blipFill>
          <a:blip r:embed="rId3"/>
          <a:stretch>
            <a:fillRect/>
          </a:stretch>
        </p:blipFill>
        <p:spPr>
          <a:xfrm>
            <a:off x="2741751" y="1078580"/>
            <a:ext cx="5992061" cy="1428949"/>
          </a:xfrm>
          <a:prstGeom prst="rect">
            <a:avLst/>
          </a:prstGeom>
        </p:spPr>
      </p:pic>
    </p:spTree>
    <p:extLst>
      <p:ext uri="{BB962C8B-B14F-4D97-AF65-F5344CB8AC3E}">
        <p14:creationId xmlns:p14="http://schemas.microsoft.com/office/powerpoint/2010/main" val="1893966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2BE7B3-D8C1-4DD7-B7B8-F5027579905B}"/>
              </a:ext>
            </a:extLst>
          </p:cNvPr>
          <p:cNvPicPr>
            <a:picLocks noChangeAspect="1"/>
          </p:cNvPicPr>
          <p:nvPr/>
        </p:nvPicPr>
        <p:blipFill rotWithShape="1">
          <a:blip r:embed="rId2">
            <a:extLst>
              <a:ext uri="{28A0092B-C50C-407E-A947-70E740481C1C}">
                <a14:useLocalDpi xmlns:a14="http://schemas.microsoft.com/office/drawing/2010/main" val="0"/>
              </a:ext>
            </a:extLst>
          </a:blip>
          <a:srcRect l="19330" t="18283" r="14020" b="18897"/>
          <a:stretch/>
        </p:blipFill>
        <p:spPr>
          <a:xfrm>
            <a:off x="1080466" y="1498440"/>
            <a:ext cx="8852241" cy="3676453"/>
          </a:xfrm>
          <a:prstGeom prst="rect">
            <a:avLst/>
          </a:prstGeom>
        </p:spPr>
      </p:pic>
      <p:sp>
        <p:nvSpPr>
          <p:cNvPr id="6" name="Rectangle 5">
            <a:extLst>
              <a:ext uri="{FF2B5EF4-FFF2-40B4-BE49-F238E27FC236}">
                <a16:creationId xmlns:a16="http://schemas.microsoft.com/office/drawing/2014/main" id="{833C97A4-5003-4423-9F89-B5021D6E2436}"/>
              </a:ext>
            </a:extLst>
          </p:cNvPr>
          <p:cNvSpPr/>
          <p:nvPr/>
        </p:nvSpPr>
        <p:spPr>
          <a:xfrm>
            <a:off x="3990680" y="346683"/>
            <a:ext cx="6096000" cy="523220"/>
          </a:xfrm>
          <a:prstGeom prst="rect">
            <a:avLst/>
          </a:prstGeom>
        </p:spPr>
        <p:txBody>
          <a:bodyPr>
            <a:spAutoFit/>
          </a:bodyPr>
          <a:lstStyle/>
          <a:p>
            <a:r>
              <a:rPr lang="en-US" sz="2800" b="1" dirty="0">
                <a:solidFill>
                  <a:srgbClr val="0D0D0D"/>
                </a:solidFill>
                <a:latin typeface="Times New Roman" panose="02020603050405020304" pitchFamily="18" charset="0"/>
                <a:cs typeface="Times New Roman" panose="02020603050405020304" pitchFamily="18" charset="0"/>
              </a:rPr>
              <a:t>EVALUTION MATRIX</a:t>
            </a:r>
          </a:p>
        </p:txBody>
      </p:sp>
    </p:spTree>
    <p:extLst>
      <p:ext uri="{BB962C8B-B14F-4D97-AF65-F5344CB8AC3E}">
        <p14:creationId xmlns:p14="http://schemas.microsoft.com/office/powerpoint/2010/main" val="3333763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284B43-E139-4C90-9550-A0C30D34A469}"/>
              </a:ext>
            </a:extLst>
          </p:cNvPr>
          <p:cNvSpPr/>
          <p:nvPr/>
        </p:nvSpPr>
        <p:spPr>
          <a:xfrm>
            <a:off x="3386391" y="2443055"/>
            <a:ext cx="5751767" cy="646331"/>
          </a:xfrm>
          <a:prstGeom prst="rect">
            <a:avLst/>
          </a:prstGeom>
        </p:spPr>
        <p:txBody>
          <a:bodyPr wrap="none">
            <a:spAutoFit/>
          </a:bodyPr>
          <a:lstStyle/>
          <a:p>
            <a:r>
              <a:rPr lang="en-US" sz="3600" dirty="0">
                <a:latin typeface="Times New Roman"/>
                <a:cs typeface="Calibri Light"/>
              </a:rPr>
              <a:t>COMPARATIVE ANALYSIS</a:t>
            </a:r>
            <a:endParaRPr lang="en-US" sz="3600" dirty="0"/>
          </a:p>
        </p:txBody>
      </p:sp>
    </p:spTree>
    <p:extLst>
      <p:ext uri="{BB962C8B-B14F-4D97-AF65-F5344CB8AC3E}">
        <p14:creationId xmlns:p14="http://schemas.microsoft.com/office/powerpoint/2010/main" val="2205624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9CC7A11-5F0F-4FA0-9BF2-7C37B8868413}"/>
              </a:ext>
            </a:extLst>
          </p:cNvPr>
          <p:cNvSpPr/>
          <p:nvPr/>
        </p:nvSpPr>
        <p:spPr>
          <a:xfrm>
            <a:off x="4309297" y="519987"/>
            <a:ext cx="3020314" cy="523220"/>
          </a:xfrm>
          <a:prstGeom prst="rect">
            <a:avLst/>
          </a:prstGeom>
        </p:spPr>
        <p:txBody>
          <a:bodyPr wrap="none">
            <a:spAutoFit/>
          </a:bodyPr>
          <a:lstStyle/>
          <a:p>
            <a:r>
              <a:rPr lang="en-US" sz="2800" b="1" dirty="0">
                <a:solidFill>
                  <a:srgbClr val="0D0D0D"/>
                </a:solidFill>
                <a:latin typeface="Times New Roman" panose="02020603050405020304" pitchFamily="18" charset="0"/>
                <a:cs typeface="Times New Roman" panose="02020603050405020304" pitchFamily="18" charset="0"/>
              </a:rPr>
              <a:t>DECISION TREE</a:t>
            </a:r>
          </a:p>
        </p:txBody>
      </p:sp>
      <p:pic>
        <p:nvPicPr>
          <p:cNvPr id="3" name="Picture 2">
            <a:extLst>
              <a:ext uri="{FF2B5EF4-FFF2-40B4-BE49-F238E27FC236}">
                <a16:creationId xmlns:a16="http://schemas.microsoft.com/office/drawing/2014/main" id="{C68F8BAA-C92C-4228-A030-5D2CB55D5CE8}"/>
              </a:ext>
            </a:extLst>
          </p:cNvPr>
          <p:cNvPicPr>
            <a:picLocks noChangeAspect="1"/>
          </p:cNvPicPr>
          <p:nvPr/>
        </p:nvPicPr>
        <p:blipFill>
          <a:blip r:embed="rId2"/>
          <a:stretch>
            <a:fillRect/>
          </a:stretch>
        </p:blipFill>
        <p:spPr>
          <a:xfrm>
            <a:off x="1261388" y="1128391"/>
            <a:ext cx="9669224" cy="4601217"/>
          </a:xfrm>
          <a:prstGeom prst="rect">
            <a:avLst/>
          </a:prstGeom>
        </p:spPr>
      </p:pic>
    </p:spTree>
    <p:extLst>
      <p:ext uri="{BB962C8B-B14F-4D97-AF65-F5344CB8AC3E}">
        <p14:creationId xmlns:p14="http://schemas.microsoft.com/office/powerpoint/2010/main" val="3415186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EC3F6E-3E16-4162-A131-4F45FBBF7280}"/>
              </a:ext>
            </a:extLst>
          </p:cNvPr>
          <p:cNvPicPr>
            <a:picLocks noChangeAspect="1"/>
          </p:cNvPicPr>
          <p:nvPr/>
        </p:nvPicPr>
        <p:blipFill rotWithShape="1">
          <a:blip r:embed="rId2"/>
          <a:srcRect t="43002"/>
          <a:stretch/>
        </p:blipFill>
        <p:spPr>
          <a:xfrm>
            <a:off x="609715" y="2686638"/>
            <a:ext cx="4887007" cy="825339"/>
          </a:xfrm>
          <a:prstGeom prst="rect">
            <a:avLst/>
          </a:prstGeom>
        </p:spPr>
      </p:pic>
      <p:sp>
        <p:nvSpPr>
          <p:cNvPr id="6" name="Rectangle 5">
            <a:extLst>
              <a:ext uri="{FF2B5EF4-FFF2-40B4-BE49-F238E27FC236}">
                <a16:creationId xmlns:a16="http://schemas.microsoft.com/office/drawing/2014/main" id="{7B435D0D-5984-4FE2-81FB-9B35A3EB80DE}"/>
              </a:ext>
            </a:extLst>
          </p:cNvPr>
          <p:cNvSpPr/>
          <p:nvPr/>
        </p:nvSpPr>
        <p:spPr>
          <a:xfrm>
            <a:off x="1659759" y="656712"/>
            <a:ext cx="2786917" cy="1077218"/>
          </a:xfrm>
          <a:prstGeom prst="rect">
            <a:avLst/>
          </a:prstGeom>
        </p:spPr>
        <p:txBody>
          <a:bodyPr wrap="none">
            <a:spAutoFit/>
          </a:bodyPr>
          <a:lstStyle/>
          <a:p>
            <a:r>
              <a:rPr lang="en-US" sz="3200" b="1" dirty="0">
                <a:solidFill>
                  <a:srgbClr val="0D0D0D"/>
                </a:solidFill>
                <a:latin typeface="Times New Roman" panose="02020603050405020304" pitchFamily="18" charset="0"/>
                <a:cs typeface="Times New Roman" panose="02020603050405020304" pitchFamily="18" charset="0"/>
              </a:rPr>
              <a:t>Random forest</a:t>
            </a:r>
          </a:p>
          <a:p>
            <a:r>
              <a:rPr lang="en-US" sz="3200" b="1" dirty="0">
                <a:solidFill>
                  <a:srgbClr val="0D0D0D"/>
                </a:solidFill>
                <a:latin typeface="Times New Roman" panose="02020603050405020304" pitchFamily="18" charset="0"/>
                <a:cs typeface="Times New Roman" panose="02020603050405020304" pitchFamily="18" charset="0"/>
              </a:rPr>
              <a:t>    accuracy</a:t>
            </a:r>
          </a:p>
        </p:txBody>
      </p:sp>
      <p:sp>
        <p:nvSpPr>
          <p:cNvPr id="7" name="Rectangle 6">
            <a:extLst>
              <a:ext uri="{FF2B5EF4-FFF2-40B4-BE49-F238E27FC236}">
                <a16:creationId xmlns:a16="http://schemas.microsoft.com/office/drawing/2014/main" id="{C054B8F2-70EC-4F5A-B559-16B48BB8DFC7}"/>
              </a:ext>
            </a:extLst>
          </p:cNvPr>
          <p:cNvSpPr/>
          <p:nvPr/>
        </p:nvSpPr>
        <p:spPr>
          <a:xfrm>
            <a:off x="7110953" y="656712"/>
            <a:ext cx="6096000" cy="1077218"/>
          </a:xfrm>
          <a:prstGeom prst="rect">
            <a:avLst/>
          </a:prstGeom>
        </p:spPr>
        <p:txBody>
          <a:bodyPr>
            <a:spAutoFit/>
          </a:bodyPr>
          <a:lstStyle/>
          <a:p>
            <a:r>
              <a:rPr lang="en-US" sz="3200" b="1" dirty="0">
                <a:solidFill>
                  <a:srgbClr val="0D0D0D"/>
                </a:solidFill>
                <a:latin typeface="Times New Roman" panose="02020603050405020304" pitchFamily="18" charset="0"/>
                <a:cs typeface="Times New Roman" panose="02020603050405020304" pitchFamily="18" charset="0"/>
              </a:rPr>
              <a:t>Decision tree</a:t>
            </a:r>
          </a:p>
          <a:p>
            <a:r>
              <a:rPr lang="en-US" sz="3200" b="1" dirty="0">
                <a:solidFill>
                  <a:srgbClr val="0D0D0D"/>
                </a:solidFill>
                <a:latin typeface="Times New Roman" panose="02020603050405020304" pitchFamily="18" charset="0"/>
                <a:cs typeface="Times New Roman" panose="02020603050405020304" pitchFamily="18" charset="0"/>
              </a:rPr>
              <a:t>    accuracy</a:t>
            </a:r>
          </a:p>
        </p:txBody>
      </p:sp>
      <p:pic>
        <p:nvPicPr>
          <p:cNvPr id="8" name="Picture 7">
            <a:extLst>
              <a:ext uri="{FF2B5EF4-FFF2-40B4-BE49-F238E27FC236}">
                <a16:creationId xmlns:a16="http://schemas.microsoft.com/office/drawing/2014/main" id="{0A91CEA3-9E7A-4417-9B59-5E4E7ADCD810}"/>
              </a:ext>
            </a:extLst>
          </p:cNvPr>
          <p:cNvPicPr>
            <a:picLocks noChangeAspect="1"/>
          </p:cNvPicPr>
          <p:nvPr/>
        </p:nvPicPr>
        <p:blipFill rotWithShape="1">
          <a:blip r:embed="rId3"/>
          <a:srcRect l="1274" t="41872" r="30107" b="-714"/>
          <a:stretch/>
        </p:blipFill>
        <p:spPr>
          <a:xfrm>
            <a:off x="6303274" y="2652645"/>
            <a:ext cx="5373279" cy="1552709"/>
          </a:xfrm>
          <a:prstGeom prst="rect">
            <a:avLst/>
          </a:prstGeom>
        </p:spPr>
      </p:pic>
    </p:spTree>
    <p:extLst>
      <p:ext uri="{BB962C8B-B14F-4D97-AF65-F5344CB8AC3E}">
        <p14:creationId xmlns:p14="http://schemas.microsoft.com/office/powerpoint/2010/main" val="3131772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61DC-76E4-EA19-E498-5E430E6839C0}"/>
              </a:ext>
            </a:extLst>
          </p:cNvPr>
          <p:cNvSpPr>
            <a:spLocks noGrp="1"/>
          </p:cNvSpPr>
          <p:nvPr>
            <p:ph type="ctrTitle"/>
          </p:nvPr>
        </p:nvSpPr>
        <p:spPr/>
        <p:txBody>
          <a:bodyPr/>
          <a:lstStyle/>
          <a:p>
            <a:r>
              <a:rPr lang="en-US">
                <a:latin typeface="Times New Roman"/>
                <a:cs typeface="Calibri Light"/>
              </a:rPr>
              <a:t>THANK YOU!</a:t>
            </a:r>
          </a:p>
        </p:txBody>
      </p:sp>
    </p:spTree>
    <p:extLst>
      <p:ext uri="{BB962C8B-B14F-4D97-AF65-F5344CB8AC3E}">
        <p14:creationId xmlns:p14="http://schemas.microsoft.com/office/powerpoint/2010/main" val="1007752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859" y="365125"/>
            <a:ext cx="10515600" cy="1325563"/>
          </a:xfrm>
        </p:spPr>
        <p:txBody>
          <a:bodyPr/>
          <a:lstStyle/>
          <a:p>
            <a:pPr algn="ctr"/>
            <a:r>
              <a:rPr lang="en-US" sz="2800" b="1" dirty="0">
                <a:latin typeface="Times New Roman"/>
                <a:cs typeface="Arial"/>
              </a:rPr>
              <a:t>GOAL</a:t>
            </a:r>
          </a:p>
          <a:p>
            <a:endParaRPr lang="en-US" dirty="0">
              <a:latin typeface="Times New Roman"/>
              <a:cs typeface="Calibri Light"/>
            </a:endParaRPr>
          </a:p>
        </p:txBody>
      </p:sp>
      <p:sp>
        <p:nvSpPr>
          <p:cNvPr id="3" name="Content Placeholder 2"/>
          <p:cNvSpPr>
            <a:spLocks noGrp="1"/>
          </p:cNvSpPr>
          <p:nvPr>
            <p:ph idx="1"/>
          </p:nvPr>
        </p:nvSpPr>
        <p:spPr/>
        <p:txBody>
          <a:bodyPr vert="horz" lIns="91440" tIns="45720" rIns="91440" bIns="45720" rtlCol="0" anchor="t">
            <a:normAutofit/>
          </a:bodyPr>
          <a:lstStyle/>
          <a:p>
            <a:pPr>
              <a:lnSpc>
                <a:spcPct val="100000"/>
              </a:lnSpc>
              <a:spcBef>
                <a:spcPct val="20000"/>
              </a:spcBef>
              <a:spcAft>
                <a:spcPct val="0"/>
              </a:spcAft>
            </a:pPr>
            <a:r>
              <a:rPr lang="en-US" dirty="0">
                <a:latin typeface="Times New Roman"/>
                <a:cs typeface="Arial"/>
              </a:rPr>
              <a:t>To build a predictive model for determining Osteoporosis using provided data, emphasizing preprocessing steps like discarding irrelevant columns and   potentially using the same dataset for both training and testing.</a:t>
            </a:r>
          </a:p>
          <a:p>
            <a:endParaRPr lang="en-US" dirty="0">
              <a:latin typeface="Times New Roman"/>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131" y="391401"/>
            <a:ext cx="10515600" cy="1325563"/>
          </a:xfrm>
        </p:spPr>
        <p:txBody>
          <a:bodyPr/>
          <a:lstStyle/>
          <a:p>
            <a:pPr algn="ctr"/>
            <a:r>
              <a:rPr lang="en-US" sz="2800" b="1" dirty="0">
                <a:latin typeface="Times New Roman"/>
                <a:cs typeface="Arial"/>
              </a:rPr>
              <a:t>ABOUT DATASET</a:t>
            </a:r>
          </a:p>
          <a:p>
            <a:pPr algn="ctr"/>
            <a:endParaRPr lang="en-US" dirty="0">
              <a:latin typeface="Times New Roman"/>
              <a:cs typeface="Calibri Light"/>
            </a:endParaRPr>
          </a:p>
        </p:txBody>
      </p:sp>
      <p:sp>
        <p:nvSpPr>
          <p:cNvPr id="3" name="Content Placeholder 2"/>
          <p:cNvSpPr>
            <a:spLocks noGrp="1"/>
          </p:cNvSpPr>
          <p:nvPr>
            <p:ph idx="1"/>
          </p:nvPr>
        </p:nvSpPr>
        <p:spPr/>
        <p:txBody>
          <a:bodyPr vert="horz" lIns="91440" tIns="45720" rIns="91440" bIns="45720" rtlCol="0" anchor="t">
            <a:normAutofit/>
          </a:bodyPr>
          <a:lstStyle/>
          <a:p>
            <a:pPr>
              <a:lnSpc>
                <a:spcPct val="100000"/>
              </a:lnSpc>
              <a:spcBef>
                <a:spcPct val="20000"/>
              </a:spcBef>
              <a:spcAft>
                <a:spcPct val="0"/>
              </a:spcAft>
            </a:pPr>
            <a:r>
              <a:rPr lang="en-US" sz="3200" dirty="0">
                <a:latin typeface="Times New Roman"/>
                <a:cs typeface="Arial"/>
              </a:rPr>
              <a:t> It contains 880 Rows and 27columns.</a:t>
            </a:r>
          </a:p>
          <a:p>
            <a:pPr>
              <a:lnSpc>
                <a:spcPct val="100000"/>
              </a:lnSpc>
              <a:spcBef>
                <a:spcPct val="20000"/>
              </a:spcBef>
              <a:spcAft>
                <a:spcPct val="0"/>
              </a:spcAft>
            </a:pPr>
            <a:endParaRPr lang="en-US" sz="3200" dirty="0">
              <a:latin typeface="Times New Roman"/>
              <a:cs typeface="Arial"/>
            </a:endParaRPr>
          </a:p>
          <a:p>
            <a:pPr>
              <a:lnSpc>
                <a:spcPct val="100000"/>
              </a:lnSpc>
              <a:spcBef>
                <a:spcPct val="20000"/>
              </a:spcBef>
              <a:spcAft>
                <a:spcPct val="0"/>
              </a:spcAft>
            </a:pPr>
            <a:r>
              <a:rPr lang="en-US" sz="3200" dirty="0">
                <a:latin typeface="Times New Roman"/>
                <a:cs typeface="Arial"/>
              </a:rPr>
              <a:t>Target Column is : Diagnosis(Normal / Osteopenia / Osteoporosis) </a:t>
            </a:r>
          </a:p>
          <a:p>
            <a:endParaRPr lang="en-US" dirty="0">
              <a:latin typeface="Times New Roman"/>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287F946-C8BF-499C-9627-D8664EE22A4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417" t="15605" r="14170" b="-914"/>
          <a:stretch/>
        </p:blipFill>
        <p:spPr>
          <a:xfrm>
            <a:off x="2149311" y="1508288"/>
            <a:ext cx="7038528" cy="3841423"/>
          </a:xfrm>
        </p:spPr>
      </p:pic>
      <p:pic>
        <p:nvPicPr>
          <p:cNvPr id="10" name="Picture 9">
            <a:extLst>
              <a:ext uri="{FF2B5EF4-FFF2-40B4-BE49-F238E27FC236}">
                <a16:creationId xmlns:a16="http://schemas.microsoft.com/office/drawing/2014/main" id="{08C3079A-1ACB-4B84-BB1D-23668F385B83}"/>
              </a:ext>
            </a:extLst>
          </p:cNvPr>
          <p:cNvPicPr>
            <a:picLocks noChangeAspect="1"/>
          </p:cNvPicPr>
          <p:nvPr/>
        </p:nvPicPr>
        <p:blipFill rotWithShape="1">
          <a:blip r:embed="rId3">
            <a:extLst>
              <a:ext uri="{28A0092B-C50C-407E-A947-70E740481C1C}">
                <a14:useLocalDpi xmlns:a14="http://schemas.microsoft.com/office/drawing/2010/main" val="0"/>
              </a:ext>
            </a:extLst>
          </a:blip>
          <a:srcRect l="19716" t="63730" r="14098" b="24512"/>
          <a:stretch/>
        </p:blipFill>
        <p:spPr>
          <a:xfrm>
            <a:off x="1498861" y="5542961"/>
            <a:ext cx="9875914" cy="772998"/>
          </a:xfrm>
          <a:prstGeom prst="rect">
            <a:avLst/>
          </a:prstGeom>
        </p:spPr>
      </p:pic>
      <p:sp>
        <p:nvSpPr>
          <p:cNvPr id="11" name="Rectangle 10">
            <a:extLst>
              <a:ext uri="{FF2B5EF4-FFF2-40B4-BE49-F238E27FC236}">
                <a16:creationId xmlns:a16="http://schemas.microsoft.com/office/drawing/2014/main" id="{C88FDB51-688B-43AE-A7EF-A1BF584B17F3}"/>
              </a:ext>
            </a:extLst>
          </p:cNvPr>
          <p:cNvSpPr/>
          <p:nvPr/>
        </p:nvSpPr>
        <p:spPr>
          <a:xfrm>
            <a:off x="4698228" y="192813"/>
            <a:ext cx="2051364" cy="661207"/>
          </a:xfrm>
          <a:prstGeom prst="rect">
            <a:avLst/>
          </a:prstGeom>
        </p:spPr>
        <p:txBody>
          <a:bodyPr wrap="square">
            <a:spAutoFit/>
          </a:bodyPr>
          <a:lstStyle/>
          <a:p>
            <a:pPr lvl="0" eaLnBrk="0" fontAlgn="base" hangingPunct="0">
              <a:lnSpc>
                <a:spcPct val="150000"/>
              </a:lnSpc>
              <a:spcBef>
                <a:spcPct val="0"/>
              </a:spcBef>
              <a:spcAft>
                <a:spcPct val="0"/>
              </a:spcAft>
            </a:pPr>
            <a:r>
              <a:rPr lang="en-US" altLang="en-US" sz="2800" b="1" dirty="0">
                <a:latin typeface="Times New Roman" panose="02020603050405020304" pitchFamily="18" charset="0"/>
                <a:cs typeface="Times New Roman" panose="02020603050405020304" pitchFamily="18" charset="0"/>
              </a:rPr>
              <a:t>DATASET</a:t>
            </a:r>
          </a:p>
        </p:txBody>
      </p:sp>
    </p:spTree>
    <p:extLst>
      <p:ext uri="{BB962C8B-B14F-4D97-AF65-F5344CB8AC3E}">
        <p14:creationId xmlns:p14="http://schemas.microsoft.com/office/powerpoint/2010/main" val="684944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a:extLst>
              <a:ext uri="{FF2B5EF4-FFF2-40B4-BE49-F238E27FC236}">
                <a16:creationId xmlns:a16="http://schemas.microsoft.com/office/drawing/2014/main" id="{ABB80680-48AE-4E9B-B040-5847F8D0FE3A}"/>
              </a:ext>
            </a:extLst>
          </p:cNvPr>
          <p:cNvSpPr>
            <a:spLocks noChangeArrowheads="1"/>
          </p:cNvSpPr>
          <p:nvPr/>
        </p:nvSpPr>
        <p:spPr bwMode="auto">
          <a:xfrm>
            <a:off x="645267" y="2544657"/>
            <a:ext cx="11062824" cy="24182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0" numCol="1" anchor="ctr" anchorCtr="0" compatLnSpc="1">
            <a:prstTxWarp prst="textNoShape">
              <a:avLst/>
            </a:prstTxWarp>
            <a:spAutoFit/>
          </a:bodyPr>
          <a:lstStyle/>
          <a:p>
            <a:pPr lvl="0" eaLnBrk="0" fontAlgn="base" hangingPunct="0">
              <a:lnSpc>
                <a:spcPct val="150000"/>
              </a:lnSpc>
              <a:spcBef>
                <a:spcPct val="0"/>
              </a:spcBef>
              <a:spcAft>
                <a:spcPct val="0"/>
              </a:spcAft>
              <a:buFontTx/>
              <a:buAutoNum type="arabicPeriod" startAt="2"/>
            </a:pPr>
            <a:r>
              <a:rPr lang="en-US" altLang="en-US" dirty="0">
                <a:solidFill>
                  <a:srgbClr val="0D0D0D"/>
                </a:solidFill>
                <a:latin typeface="Times New Roman" panose="02020603050405020304" pitchFamily="18" charset="0"/>
                <a:cs typeface="Times New Roman" panose="02020603050405020304" pitchFamily="18" charset="0"/>
              </a:rPr>
              <a:t>Transform:</a:t>
            </a:r>
          </a:p>
          <a:p>
            <a:pPr lvl="1" eaLnBrk="0" fontAlgn="base" hangingPunct="0">
              <a:lnSpc>
                <a:spcPct val="150000"/>
              </a:lnSpc>
              <a:spcBef>
                <a:spcPct val="0"/>
              </a:spcBef>
              <a:spcAft>
                <a:spcPct val="0"/>
              </a:spcAft>
              <a:buFontTx/>
              <a:buChar char="•"/>
            </a:pPr>
            <a:r>
              <a:rPr lang="en-US" altLang="en-US" sz="1600" dirty="0">
                <a:solidFill>
                  <a:srgbClr val="0D0D0D"/>
                </a:solidFill>
                <a:latin typeface="Times New Roman" panose="02020603050405020304" pitchFamily="18" charset="0"/>
                <a:cs typeface="Times New Roman" panose="02020603050405020304" pitchFamily="18" charset="0"/>
              </a:rPr>
              <a:t> Data transformation involves cleaning and preparing the data for analysis.</a:t>
            </a:r>
          </a:p>
          <a:p>
            <a:pPr lvl="1" eaLnBrk="0" fontAlgn="base" hangingPunct="0">
              <a:lnSpc>
                <a:spcPct val="150000"/>
              </a:lnSpc>
              <a:spcBef>
                <a:spcPct val="0"/>
              </a:spcBef>
              <a:spcAft>
                <a:spcPct val="0"/>
              </a:spcAft>
              <a:buFontTx/>
              <a:buChar char="•"/>
            </a:pPr>
            <a:r>
              <a:rPr lang="en-US" altLang="en-US" sz="1600" dirty="0">
                <a:solidFill>
                  <a:srgbClr val="0D0D0D"/>
                </a:solidFill>
                <a:latin typeface="Times New Roman" panose="02020603050405020304" pitchFamily="18" charset="0"/>
                <a:cs typeface="Times New Roman" panose="02020603050405020304" pitchFamily="18" charset="0"/>
              </a:rPr>
              <a:t> Handling missing values: To address missing values, you've replaced null values with the mean of each column. This ensures that no data is lost and that the dataset remains representative. For example, you've replaced missing values in columns like 'Menopause Age', 'Number of Pregnancies', and 'Maximum Walking distance (km)' by computing the mean of each respective column and filling the null values with these calculated means.</a:t>
            </a:r>
          </a:p>
        </p:txBody>
      </p:sp>
      <p:sp>
        <p:nvSpPr>
          <p:cNvPr id="12" name="Rectangle 2">
            <a:extLst>
              <a:ext uri="{FF2B5EF4-FFF2-40B4-BE49-F238E27FC236}">
                <a16:creationId xmlns:a16="http://schemas.microsoft.com/office/drawing/2014/main" id="{0B95FC10-E690-41A1-A02D-9EDBDDBF313E}"/>
              </a:ext>
            </a:extLst>
          </p:cNvPr>
          <p:cNvSpPr>
            <a:spLocks noChangeArrowheads="1"/>
          </p:cNvSpPr>
          <p:nvPr/>
        </p:nvSpPr>
        <p:spPr bwMode="auto">
          <a:xfrm>
            <a:off x="645267" y="614591"/>
            <a:ext cx="10789445" cy="13102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Extract:</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 Data extraction involves retrieving raw data from the source. In your case, you've extracted the data from an Excel file using Pandas</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33EC1BC4-F6AC-4618-A2C6-15D31D823391}"/>
              </a:ext>
            </a:extLst>
          </p:cNvPr>
          <p:cNvPicPr>
            <a:picLocks noChangeAspect="1"/>
          </p:cNvPicPr>
          <p:nvPr/>
        </p:nvPicPr>
        <p:blipFill rotWithShape="1">
          <a:blip r:embed="rId2">
            <a:extLst>
              <a:ext uri="{28A0092B-C50C-407E-A947-70E740481C1C}">
                <a14:useLocalDpi xmlns:a14="http://schemas.microsoft.com/office/drawing/2010/main" val="0"/>
              </a:ext>
            </a:extLst>
          </a:blip>
          <a:srcRect l="19792" t="47824" r="15259" b="46447"/>
          <a:stretch/>
        </p:blipFill>
        <p:spPr>
          <a:xfrm>
            <a:off x="645267" y="2145351"/>
            <a:ext cx="10374667" cy="403252"/>
          </a:xfrm>
          <a:prstGeom prst="rect">
            <a:avLst/>
          </a:prstGeom>
        </p:spPr>
      </p:pic>
      <p:pic>
        <p:nvPicPr>
          <p:cNvPr id="17" name="Picture 16">
            <a:extLst>
              <a:ext uri="{FF2B5EF4-FFF2-40B4-BE49-F238E27FC236}">
                <a16:creationId xmlns:a16="http://schemas.microsoft.com/office/drawing/2014/main" id="{BCEDB3FC-B745-4CC8-A426-5DEEB7A6361D}"/>
              </a:ext>
            </a:extLst>
          </p:cNvPr>
          <p:cNvPicPr>
            <a:picLocks noChangeAspect="1"/>
          </p:cNvPicPr>
          <p:nvPr/>
        </p:nvPicPr>
        <p:blipFill rotWithShape="1">
          <a:blip r:embed="rId3">
            <a:extLst>
              <a:ext uri="{28A0092B-C50C-407E-A947-70E740481C1C}">
                <a14:useLocalDpi xmlns:a14="http://schemas.microsoft.com/office/drawing/2010/main" val="0"/>
              </a:ext>
            </a:extLst>
          </a:blip>
          <a:srcRect l="19407" t="24840" r="15645" b="49609"/>
          <a:stretch/>
        </p:blipFill>
        <p:spPr>
          <a:xfrm>
            <a:off x="560647" y="5145704"/>
            <a:ext cx="8504663" cy="1387071"/>
          </a:xfrm>
          <a:prstGeom prst="rect">
            <a:avLst/>
          </a:prstGeom>
        </p:spPr>
      </p:pic>
      <p:sp>
        <p:nvSpPr>
          <p:cNvPr id="18" name="Rectangle 17">
            <a:extLst>
              <a:ext uri="{FF2B5EF4-FFF2-40B4-BE49-F238E27FC236}">
                <a16:creationId xmlns:a16="http://schemas.microsoft.com/office/drawing/2014/main" id="{0B0BACFD-091A-4EFC-9968-89E0444547F2}"/>
              </a:ext>
            </a:extLst>
          </p:cNvPr>
          <p:cNvSpPr/>
          <p:nvPr/>
        </p:nvSpPr>
        <p:spPr>
          <a:xfrm>
            <a:off x="4432954" y="131618"/>
            <a:ext cx="4374037" cy="661207"/>
          </a:xfrm>
          <a:prstGeom prst="rect">
            <a:avLst/>
          </a:prstGeom>
        </p:spPr>
        <p:txBody>
          <a:bodyPr wrap="square">
            <a:spAutoFit/>
          </a:bodyPr>
          <a:lstStyle/>
          <a:p>
            <a:pPr lvl="0" eaLnBrk="0" fontAlgn="base" hangingPunct="0">
              <a:lnSpc>
                <a:spcPct val="150000"/>
              </a:lnSpc>
              <a:spcBef>
                <a:spcPct val="0"/>
              </a:spcBef>
              <a:spcAft>
                <a:spcPct val="0"/>
              </a:spcAft>
            </a:pPr>
            <a:r>
              <a:rPr lang="en-US" altLang="en-US" sz="2800" b="1" dirty="0">
                <a:latin typeface="Times New Roman" panose="02020603050405020304" pitchFamily="18" charset="0"/>
                <a:cs typeface="Times New Roman" panose="02020603050405020304" pitchFamily="18" charset="0"/>
              </a:rPr>
              <a:t>ETL  PROCESS</a:t>
            </a:r>
          </a:p>
        </p:txBody>
      </p:sp>
    </p:spTree>
    <p:extLst>
      <p:ext uri="{BB962C8B-B14F-4D97-AF65-F5344CB8AC3E}">
        <p14:creationId xmlns:p14="http://schemas.microsoft.com/office/powerpoint/2010/main" val="2439015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300F6F-DE8F-4119-B0B9-95775AB5339E}"/>
              </a:ext>
            </a:extLst>
          </p:cNvPr>
          <p:cNvPicPr>
            <a:picLocks noChangeAspect="1"/>
          </p:cNvPicPr>
          <p:nvPr/>
        </p:nvPicPr>
        <p:blipFill rotWithShape="1">
          <a:blip r:embed="rId2">
            <a:extLst>
              <a:ext uri="{28A0092B-C50C-407E-A947-70E740481C1C}">
                <a14:useLocalDpi xmlns:a14="http://schemas.microsoft.com/office/drawing/2010/main" val="0"/>
              </a:ext>
            </a:extLst>
          </a:blip>
          <a:srcRect l="19328" t="20387" r="14617" b="35300"/>
          <a:stretch/>
        </p:blipFill>
        <p:spPr>
          <a:xfrm>
            <a:off x="5333951" y="205702"/>
            <a:ext cx="6586244" cy="2611586"/>
          </a:xfrm>
          <a:prstGeom prst="rect">
            <a:avLst/>
          </a:prstGeom>
        </p:spPr>
      </p:pic>
      <p:pic>
        <p:nvPicPr>
          <p:cNvPr id="7" name="Picture 6">
            <a:extLst>
              <a:ext uri="{FF2B5EF4-FFF2-40B4-BE49-F238E27FC236}">
                <a16:creationId xmlns:a16="http://schemas.microsoft.com/office/drawing/2014/main" id="{4412550B-64CB-40B7-9889-3FC9A49BD6A0}"/>
              </a:ext>
            </a:extLst>
          </p:cNvPr>
          <p:cNvPicPr>
            <a:picLocks noChangeAspect="1"/>
          </p:cNvPicPr>
          <p:nvPr/>
        </p:nvPicPr>
        <p:blipFill rotWithShape="1">
          <a:blip r:embed="rId3">
            <a:extLst>
              <a:ext uri="{28A0092B-C50C-407E-A947-70E740481C1C}">
                <a14:useLocalDpi xmlns:a14="http://schemas.microsoft.com/office/drawing/2010/main" val="0"/>
              </a:ext>
            </a:extLst>
          </a:blip>
          <a:srcRect l="19562" t="46359" r="13943"/>
          <a:stretch/>
        </p:blipFill>
        <p:spPr>
          <a:xfrm>
            <a:off x="1021140" y="3200041"/>
            <a:ext cx="8368297" cy="2974516"/>
          </a:xfrm>
          <a:prstGeom prst="rect">
            <a:avLst/>
          </a:prstGeom>
        </p:spPr>
      </p:pic>
      <p:sp>
        <p:nvSpPr>
          <p:cNvPr id="8" name="Rectangle 7">
            <a:extLst>
              <a:ext uri="{FF2B5EF4-FFF2-40B4-BE49-F238E27FC236}">
                <a16:creationId xmlns:a16="http://schemas.microsoft.com/office/drawing/2014/main" id="{7F1CEEE3-2292-4E79-AF2A-B24BDE8B18EE}"/>
              </a:ext>
            </a:extLst>
          </p:cNvPr>
          <p:cNvSpPr/>
          <p:nvPr/>
        </p:nvSpPr>
        <p:spPr>
          <a:xfrm>
            <a:off x="554610" y="1120648"/>
            <a:ext cx="4611280" cy="830997"/>
          </a:xfrm>
          <a:prstGeom prst="rect">
            <a:avLst/>
          </a:prstGeom>
        </p:spPr>
        <p:txBody>
          <a:bodyPr wrap="square">
            <a:spAutoFit/>
          </a:bodyPr>
          <a:lstStyle/>
          <a:p>
            <a:r>
              <a:rPr lang="en-US" sz="1600" dirty="0">
                <a:solidFill>
                  <a:srgbClr val="0D0D0D"/>
                </a:solidFill>
                <a:latin typeface="Times Nen"/>
              </a:rPr>
              <a:t>You converted categorical variables into numerical labels using </a:t>
            </a:r>
            <a:r>
              <a:rPr lang="en-US" sz="1600" dirty="0" err="1">
                <a:solidFill>
                  <a:srgbClr val="0D0D0D"/>
                </a:solidFill>
                <a:latin typeface="Times Nen"/>
              </a:rPr>
              <a:t>LabelEncoder</a:t>
            </a:r>
            <a:r>
              <a:rPr lang="en-US" sz="1600" dirty="0">
                <a:solidFill>
                  <a:srgbClr val="0D0D0D"/>
                </a:solidFill>
                <a:latin typeface="Times Nen"/>
              </a:rPr>
              <a:t>, making it easier for machine learning algorithms to process them.</a:t>
            </a:r>
            <a:endParaRPr lang="en-US" sz="1600" b="0" i="0" dirty="0">
              <a:solidFill>
                <a:srgbClr val="0D0D0D"/>
              </a:solidFill>
              <a:effectLst/>
              <a:latin typeface="Times Nen"/>
            </a:endParaRPr>
          </a:p>
        </p:txBody>
      </p:sp>
      <p:sp>
        <p:nvSpPr>
          <p:cNvPr id="9" name="Rectangle 8">
            <a:extLst>
              <a:ext uri="{FF2B5EF4-FFF2-40B4-BE49-F238E27FC236}">
                <a16:creationId xmlns:a16="http://schemas.microsoft.com/office/drawing/2014/main" id="{6B30F667-D09A-4677-A3C0-B5CB8ED789AD}"/>
              </a:ext>
            </a:extLst>
          </p:cNvPr>
          <p:cNvSpPr/>
          <p:nvPr/>
        </p:nvSpPr>
        <p:spPr>
          <a:xfrm>
            <a:off x="271805" y="368563"/>
            <a:ext cx="2619628" cy="400110"/>
          </a:xfrm>
          <a:prstGeom prst="rect">
            <a:avLst/>
          </a:prstGeom>
        </p:spPr>
        <p:txBody>
          <a:bodyPr wrap="none">
            <a:spAutoFit/>
          </a:bodyPr>
          <a:lstStyle/>
          <a:p>
            <a:r>
              <a:rPr lang="en-US" sz="2000" b="1" dirty="0">
                <a:solidFill>
                  <a:srgbClr val="0D0D0D"/>
                </a:solidFill>
                <a:latin typeface="Times New Roman" panose="02020603050405020304" pitchFamily="18" charset="0"/>
                <a:cs typeface="Times New Roman" panose="02020603050405020304" pitchFamily="18" charset="0"/>
              </a:rPr>
              <a:t>Encoding Categorical </a:t>
            </a:r>
            <a:endParaRPr lang="en-US" sz="2000" dirty="0">
              <a:solidFill>
                <a:srgbClr val="0D0D0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9804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8419FB-D0BE-4538-9347-AA01D6317F06}"/>
              </a:ext>
            </a:extLst>
          </p:cNvPr>
          <p:cNvPicPr>
            <a:picLocks noChangeAspect="1"/>
          </p:cNvPicPr>
          <p:nvPr/>
        </p:nvPicPr>
        <p:blipFill rotWithShape="1">
          <a:blip r:embed="rId2">
            <a:extLst>
              <a:ext uri="{28A0092B-C50C-407E-A947-70E740481C1C}">
                <a14:useLocalDpi xmlns:a14="http://schemas.microsoft.com/office/drawing/2010/main" val="0"/>
              </a:ext>
            </a:extLst>
          </a:blip>
          <a:srcRect l="20027" t="16353" r="15567" b="5034"/>
          <a:stretch/>
        </p:blipFill>
        <p:spPr>
          <a:xfrm>
            <a:off x="1483817" y="1498862"/>
            <a:ext cx="8536114" cy="4590853"/>
          </a:xfrm>
          <a:prstGeom prst="rect">
            <a:avLst/>
          </a:prstGeom>
        </p:spPr>
      </p:pic>
      <p:sp>
        <p:nvSpPr>
          <p:cNvPr id="11" name="Rectangle 10">
            <a:extLst>
              <a:ext uri="{FF2B5EF4-FFF2-40B4-BE49-F238E27FC236}">
                <a16:creationId xmlns:a16="http://schemas.microsoft.com/office/drawing/2014/main" id="{B715BB4A-E619-4CF1-BC8E-BF121395BA87}"/>
              </a:ext>
            </a:extLst>
          </p:cNvPr>
          <p:cNvSpPr/>
          <p:nvPr/>
        </p:nvSpPr>
        <p:spPr>
          <a:xfrm>
            <a:off x="3648567" y="371921"/>
            <a:ext cx="4894866" cy="661207"/>
          </a:xfrm>
          <a:prstGeom prst="rect">
            <a:avLst/>
          </a:prstGeom>
        </p:spPr>
        <p:txBody>
          <a:bodyPr wrap="none">
            <a:spAutoFit/>
          </a:bodyPr>
          <a:lstStyle/>
          <a:p>
            <a:pPr lvl="0" eaLnBrk="0" fontAlgn="base" hangingPunct="0">
              <a:lnSpc>
                <a:spcPct val="150000"/>
              </a:lnSpc>
              <a:spcBef>
                <a:spcPct val="0"/>
              </a:spcBef>
              <a:spcAft>
                <a:spcPct val="0"/>
              </a:spcAft>
            </a:pPr>
            <a:r>
              <a:rPr lang="en-US" altLang="en-US" sz="2800" b="1" dirty="0">
                <a:solidFill>
                  <a:srgbClr val="0D0D0D"/>
                </a:solidFill>
                <a:latin typeface="Times New Roman" panose="02020603050405020304" pitchFamily="18" charset="0"/>
                <a:cs typeface="Times New Roman" panose="02020603050405020304" pitchFamily="18" charset="0"/>
              </a:rPr>
              <a:t>CORRELACTION   MATRIX</a:t>
            </a:r>
          </a:p>
        </p:txBody>
      </p:sp>
    </p:spTree>
    <p:extLst>
      <p:ext uri="{BB962C8B-B14F-4D97-AF65-F5344CB8AC3E}">
        <p14:creationId xmlns:p14="http://schemas.microsoft.com/office/powerpoint/2010/main" val="3727365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8C7774-B98F-4EF1-A5DA-70AA76E1D3D3}"/>
              </a:ext>
            </a:extLst>
          </p:cNvPr>
          <p:cNvPicPr>
            <a:picLocks noChangeAspect="1"/>
          </p:cNvPicPr>
          <p:nvPr/>
        </p:nvPicPr>
        <p:blipFill rotWithShape="1">
          <a:blip r:embed="rId2">
            <a:extLst>
              <a:ext uri="{28A0092B-C50C-407E-A947-70E740481C1C}">
                <a14:useLocalDpi xmlns:a14="http://schemas.microsoft.com/office/drawing/2010/main" val="0"/>
              </a:ext>
            </a:extLst>
          </a:blip>
          <a:srcRect l="19407" t="23196" r="59485" b="6614"/>
          <a:stretch/>
        </p:blipFill>
        <p:spPr>
          <a:xfrm>
            <a:off x="4587491" y="1189418"/>
            <a:ext cx="3501163" cy="5129907"/>
          </a:xfrm>
          <a:prstGeom prst="rect">
            <a:avLst/>
          </a:prstGeom>
        </p:spPr>
      </p:pic>
      <p:sp>
        <p:nvSpPr>
          <p:cNvPr id="10" name="Rectangle 9">
            <a:extLst>
              <a:ext uri="{FF2B5EF4-FFF2-40B4-BE49-F238E27FC236}">
                <a16:creationId xmlns:a16="http://schemas.microsoft.com/office/drawing/2014/main" id="{07C0D51B-DAEA-48C8-B5BE-D659BC979FDA}"/>
              </a:ext>
            </a:extLst>
          </p:cNvPr>
          <p:cNvSpPr/>
          <p:nvPr/>
        </p:nvSpPr>
        <p:spPr>
          <a:xfrm>
            <a:off x="4455736" y="257161"/>
            <a:ext cx="5923175" cy="800219"/>
          </a:xfrm>
          <a:prstGeom prst="rect">
            <a:avLst/>
          </a:prstGeom>
        </p:spPr>
        <p:txBody>
          <a:bodyPr wrap="square">
            <a:spAutoFit/>
          </a:bodyPr>
          <a:lstStyle/>
          <a:p>
            <a:r>
              <a:rPr lang="en-US" sz="2800" b="1" dirty="0">
                <a:solidFill>
                  <a:srgbClr val="0D0D0D"/>
                </a:solidFill>
                <a:latin typeface="Times New Roman" panose="02020603050405020304" pitchFamily="18" charset="0"/>
                <a:cs typeface="Times New Roman" panose="02020603050405020304" pitchFamily="18" charset="0"/>
              </a:rPr>
              <a:t>FEATURE SELECTION</a:t>
            </a:r>
            <a:endParaRPr lang="en-US" sz="2800" dirty="0">
              <a:solidFill>
                <a:srgbClr val="0D0D0D"/>
              </a:solidFill>
              <a:latin typeface="Times New Roman" panose="02020603050405020304" pitchFamily="18" charset="0"/>
              <a:cs typeface="Times New Roman" panose="02020603050405020304" pitchFamily="18" charset="0"/>
            </a:endParaRPr>
          </a:p>
          <a:p>
            <a:endParaRPr lang="en-US" dirty="0">
              <a:solidFill>
                <a:srgbClr val="0D0D0D"/>
              </a:solidFill>
              <a:latin typeface="Söhne"/>
            </a:endParaRPr>
          </a:p>
        </p:txBody>
      </p:sp>
    </p:spTree>
    <p:extLst>
      <p:ext uri="{BB962C8B-B14F-4D97-AF65-F5344CB8AC3E}">
        <p14:creationId xmlns:p14="http://schemas.microsoft.com/office/powerpoint/2010/main" val="3975817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5A523B-A39A-4DAA-8172-3CB70187AC15}"/>
              </a:ext>
            </a:extLst>
          </p:cNvPr>
          <p:cNvSpPr/>
          <p:nvPr/>
        </p:nvSpPr>
        <p:spPr>
          <a:xfrm>
            <a:off x="8327162" y="1451127"/>
            <a:ext cx="3534137" cy="3804118"/>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x (independent): </a:t>
            </a:r>
            <a:r>
              <a:rPr lang="en-US" dirty="0">
                <a:latin typeface="Times New Roman" panose="02020603050405020304" pitchFamily="18" charset="0"/>
                <a:ea typeface="+mn-lt"/>
                <a:cs typeface="Times New Roman" panose="02020603050405020304" pitchFamily="18" charset="0"/>
              </a:rPr>
              <a:t>  joint Pain ,Gender, Age,  Smoker</a:t>
            </a:r>
          </a:p>
          <a:p>
            <a:r>
              <a:rPr lang="en-US" dirty="0">
                <a:latin typeface="Times New Roman" panose="02020603050405020304" pitchFamily="18" charset="0"/>
                <a:ea typeface="+mn-lt"/>
                <a:cs typeface="Times New Roman" panose="02020603050405020304" pitchFamily="18" charset="0"/>
              </a:rPr>
              <a:t>,  </a:t>
            </a:r>
            <a:r>
              <a:rPr lang="en-US" dirty="0" err="1">
                <a:latin typeface="Times New Roman" panose="02020603050405020304" pitchFamily="18" charset="0"/>
                <a:ea typeface="+mn-lt"/>
                <a:cs typeface="Times New Roman" panose="02020603050405020304" pitchFamily="18" charset="0"/>
              </a:rPr>
              <a:t>Alcoholi</a:t>
            </a:r>
            <a:r>
              <a:rPr lang="en-US" dirty="0">
                <a:latin typeface="Times New Roman" panose="02020603050405020304" pitchFamily="18" charset="0"/>
                <a:ea typeface="+mn-lt"/>
                <a:cs typeface="Times New Roman" panose="02020603050405020304" pitchFamily="18" charset="0"/>
              </a:rPr>
              <a:t>  , Diabetic ,Number of Pregnancies ,Seizer Disorder, Estrogen Use, History of Fracture, Dialysis, Family History of Osteoporosis, Maximum Walking distance, Daily Eating habits, BMI, Site ,Obesity</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Y(dependent): Diagnosis</a:t>
            </a:r>
          </a:p>
          <a:p>
            <a:pPr>
              <a:spcBef>
                <a:spcPct val="20000"/>
              </a:spcBef>
              <a:spcAft>
                <a:spcPct val="0"/>
              </a:spcAft>
            </a:pPr>
            <a:endParaRPr lang="en-US" dirty="0">
              <a:latin typeface="Times New Roman" panose="02020603050405020304" pitchFamily="18" charset="0"/>
              <a:cs typeface="Times New Roman" panose="02020603050405020304" pitchFamily="18" charset="0"/>
            </a:endParaRPr>
          </a:p>
          <a:p>
            <a:pPr marL="285750" indent="-285750">
              <a:lnSpc>
                <a:spcPct val="100000"/>
              </a:lnSpc>
              <a:spcBef>
                <a:spcPct val="20000"/>
              </a:spcBef>
              <a:spcAft>
                <a:spcPct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Outcome:- Osteoporosis</a:t>
            </a:r>
          </a:p>
        </p:txBody>
      </p:sp>
      <p:sp>
        <p:nvSpPr>
          <p:cNvPr id="7" name="Rectangle 6">
            <a:extLst>
              <a:ext uri="{FF2B5EF4-FFF2-40B4-BE49-F238E27FC236}">
                <a16:creationId xmlns:a16="http://schemas.microsoft.com/office/drawing/2014/main" id="{9312A0A0-10BA-4605-8667-6634CCF6BEA9}"/>
              </a:ext>
            </a:extLst>
          </p:cNvPr>
          <p:cNvSpPr/>
          <p:nvPr/>
        </p:nvSpPr>
        <p:spPr>
          <a:xfrm>
            <a:off x="3731807" y="76277"/>
            <a:ext cx="6096000" cy="886397"/>
          </a:xfrm>
          <a:prstGeom prst="rect">
            <a:avLst/>
          </a:prstGeom>
        </p:spPr>
        <p:txBody>
          <a:bodyPr>
            <a:spAutoFit/>
          </a:bodyPr>
          <a:lstStyle/>
          <a:p>
            <a:pPr>
              <a:spcBef>
                <a:spcPct val="20000"/>
              </a:spcBef>
              <a:spcAft>
                <a:spcPct val="0"/>
              </a:spcAft>
            </a:pPr>
            <a:endParaRPr lang="en-US" dirty="0">
              <a:latin typeface="Times New Roman" panose="02020603050405020304" pitchFamily="18" charset="0"/>
              <a:cs typeface="Times New Roman" panose="02020603050405020304" pitchFamily="18" charset="0"/>
            </a:endParaRPr>
          </a:p>
          <a:p>
            <a:pPr>
              <a:lnSpc>
                <a:spcPct val="100000"/>
              </a:lnSpc>
              <a:spcBef>
                <a:spcPct val="20000"/>
              </a:spcBef>
              <a:spcAft>
                <a:spcPct val="0"/>
              </a:spcAft>
            </a:pPr>
            <a:r>
              <a:rPr lang="en-US" sz="2800" b="1" dirty="0">
                <a:latin typeface="Times New Roman" panose="02020603050405020304" pitchFamily="18" charset="0"/>
                <a:cs typeface="Times New Roman" panose="02020603050405020304" pitchFamily="18" charset="0"/>
              </a:rPr>
              <a:t>FEATURE  EXTRATION</a:t>
            </a:r>
          </a:p>
        </p:txBody>
      </p:sp>
      <p:pic>
        <p:nvPicPr>
          <p:cNvPr id="2" name="Picture 1">
            <a:extLst>
              <a:ext uri="{FF2B5EF4-FFF2-40B4-BE49-F238E27FC236}">
                <a16:creationId xmlns:a16="http://schemas.microsoft.com/office/drawing/2014/main" id="{1B668683-25C0-4E11-879B-4C5E1C2D9426}"/>
              </a:ext>
            </a:extLst>
          </p:cNvPr>
          <p:cNvPicPr>
            <a:picLocks noChangeAspect="1"/>
          </p:cNvPicPr>
          <p:nvPr/>
        </p:nvPicPr>
        <p:blipFill>
          <a:blip r:embed="rId2"/>
          <a:stretch>
            <a:fillRect/>
          </a:stretch>
        </p:blipFill>
        <p:spPr>
          <a:xfrm>
            <a:off x="208781" y="1349272"/>
            <a:ext cx="7860736" cy="4546054"/>
          </a:xfrm>
          <a:prstGeom prst="rect">
            <a:avLst/>
          </a:prstGeom>
        </p:spPr>
      </p:pic>
    </p:spTree>
    <p:extLst>
      <p:ext uri="{BB962C8B-B14F-4D97-AF65-F5344CB8AC3E}">
        <p14:creationId xmlns:p14="http://schemas.microsoft.com/office/powerpoint/2010/main" val="3801025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TotalTime>
  <Words>343</Words>
  <Application>Microsoft Office PowerPoint</Application>
  <PresentationFormat>Widescreen</PresentationFormat>
  <Paragraphs>39</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Söhne</vt:lpstr>
      <vt:lpstr>Times Nen</vt:lpstr>
      <vt:lpstr>Times New Roman</vt:lpstr>
      <vt:lpstr>Office Theme</vt:lpstr>
      <vt:lpstr>OSTEOPOROSIS PREDICTION</vt:lpstr>
      <vt:lpstr>GOAL </vt:lpstr>
      <vt:lpstr>ABOUT 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sandhiya s</dc:creator>
  <cp:lastModifiedBy>mohan</cp:lastModifiedBy>
  <cp:revision>26</cp:revision>
  <dcterms:created xsi:type="dcterms:W3CDTF">2024-02-29T14:45:00Z</dcterms:created>
  <dcterms:modified xsi:type="dcterms:W3CDTF">2024-03-30T05:02:11Z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DADB70EE6B8C404881B32DD2980DEBFD</vt:lpwstr>
  </property>
  <property fmtid="{D5CDD505-2E9C-101B-9397-08002B2CF9AE}" pid="3" name="KSOProductBuildVer">
    <vt:lpwstr>1033-11.2.0.11225</vt:lpwstr>
  </property>
</Properties>
</file>